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1" r:id="rId7"/>
    <p:sldId id="274" r:id="rId8"/>
    <p:sldId id="276" r:id="rId9"/>
    <p:sldId id="277" r:id="rId10"/>
    <p:sldId id="268" r:id="rId11"/>
    <p:sldId id="280" r:id="rId12"/>
    <p:sldId id="269" r:id="rId13"/>
    <p:sldId id="278" r:id="rId14"/>
    <p:sldId id="270" r:id="rId15"/>
    <p:sldId id="273" r:id="rId16"/>
    <p:sldId id="275" r:id="rId17"/>
    <p:sldId id="271" r:id="rId18"/>
    <p:sldId id="27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Land</a:t>
            </a:r>
            <a:r>
              <a:rPr lang="en-US" baseline="0"/>
              <a:t> Cover Change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Sheet1!$F$30</c:f>
              <c:strCache>
                <c:ptCount val="1"/>
                <c:pt idx="0">
                  <c:v>Natural Forest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Sheet1!$G$30:$M$30</c:f>
              <c:numCache>
                <c:formatCode>General</c:formatCode>
                <c:ptCount val="7"/>
                <c:pt idx="0">
                  <c:v>41667</c:v>
                </c:pt>
                <c:pt idx="2">
                  <c:v>70828</c:v>
                </c:pt>
                <c:pt idx="4">
                  <c:v>12855</c:v>
                </c:pt>
                <c:pt idx="6">
                  <c:v>21152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0-436B-840F-FADDB1871386}"/>
            </c:ext>
          </c:extLst>
        </c:ser>
        <c:ser>
          <c:idx val="1"/>
          <c:order val="1"/>
          <c:tx>
            <c:strRef>
              <c:f>Sheet1!$F$31</c:f>
              <c:strCache>
                <c:ptCount val="1"/>
                <c:pt idx="0">
                  <c:v>Wetlands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Sheet1!$G$31:$M$31</c:f>
              <c:numCache>
                <c:formatCode>General</c:formatCode>
                <c:ptCount val="7"/>
                <c:pt idx="0">
                  <c:v>1201</c:v>
                </c:pt>
                <c:pt idx="2">
                  <c:v>538</c:v>
                </c:pt>
                <c:pt idx="4">
                  <c:v>236</c:v>
                </c:pt>
                <c:pt idx="6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D0-436B-840F-FADDB1871386}"/>
            </c:ext>
          </c:extLst>
        </c:ser>
        <c:ser>
          <c:idx val="2"/>
          <c:order val="2"/>
          <c:tx>
            <c:strRef>
              <c:f>Sheet1!$F$32</c:f>
              <c:strCache>
                <c:ptCount val="1"/>
                <c:pt idx="0">
                  <c:v>Settlements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Sheet1!$G$32:$M$32</c:f>
              <c:numCache>
                <c:formatCode>General</c:formatCode>
                <c:ptCount val="7"/>
                <c:pt idx="0">
                  <c:v>63825</c:v>
                </c:pt>
                <c:pt idx="2">
                  <c:v>63139</c:v>
                </c:pt>
                <c:pt idx="4">
                  <c:v>112413</c:v>
                </c:pt>
                <c:pt idx="6">
                  <c:v>215143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D0-436B-840F-FADDB1871386}"/>
            </c:ext>
          </c:extLst>
        </c:ser>
        <c:ser>
          <c:idx val="3"/>
          <c:order val="3"/>
          <c:tx>
            <c:strRef>
              <c:f>Sheet1!$F$33</c:f>
              <c:strCache>
                <c:ptCount val="1"/>
                <c:pt idx="0">
                  <c:v>Farms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Sheet1!$G$33:$M$33</c:f>
              <c:numCache>
                <c:formatCode>General</c:formatCode>
                <c:ptCount val="7"/>
                <c:pt idx="0">
                  <c:v>179864</c:v>
                </c:pt>
                <c:pt idx="2">
                  <c:v>34231</c:v>
                </c:pt>
                <c:pt idx="4">
                  <c:v>88580</c:v>
                </c:pt>
                <c:pt idx="6">
                  <c:v>130833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D0-436B-840F-FADDB1871386}"/>
            </c:ext>
          </c:extLst>
        </c:ser>
        <c:ser>
          <c:idx val="4"/>
          <c:order val="4"/>
          <c:tx>
            <c:strRef>
              <c:f>Sheet1!$F$34</c:f>
              <c:strCache>
                <c:ptCount val="1"/>
                <c:pt idx="0">
                  <c:v>Bare land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Sheet1!$G$34:$M$34</c:f>
              <c:numCache>
                <c:formatCode>General</c:formatCode>
                <c:ptCount val="7"/>
                <c:pt idx="0">
                  <c:v>359884</c:v>
                </c:pt>
                <c:pt idx="2">
                  <c:v>540407</c:v>
                </c:pt>
                <c:pt idx="4">
                  <c:v>310227</c:v>
                </c:pt>
                <c:pt idx="6">
                  <c:v>371363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D0-436B-840F-FADDB1871386}"/>
            </c:ext>
          </c:extLst>
        </c:ser>
        <c:ser>
          <c:idx val="5"/>
          <c:order val="5"/>
          <c:tx>
            <c:strRef>
              <c:f>Sheet1!$F$35</c:f>
              <c:strCache>
                <c:ptCount val="1"/>
                <c:pt idx="0">
                  <c:v>Grasslands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Sheet1!$G$35:$M$35</c:f>
              <c:numCache>
                <c:formatCode>General</c:formatCode>
                <c:ptCount val="7"/>
                <c:pt idx="0">
                  <c:v>310615</c:v>
                </c:pt>
                <c:pt idx="2">
                  <c:v>245216</c:v>
                </c:pt>
                <c:pt idx="4">
                  <c:v>361521</c:v>
                </c:pt>
                <c:pt idx="6">
                  <c:v>165621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D0-436B-840F-FADDB1871386}"/>
            </c:ext>
          </c:extLst>
        </c:ser>
        <c:ser>
          <c:idx val="6"/>
          <c:order val="6"/>
          <c:tx>
            <c:strRef>
              <c:f>Sheet1!$F$36</c:f>
              <c:strCache>
                <c:ptCount val="1"/>
                <c:pt idx="0">
                  <c:v>Cloud/No data</c:v>
                </c:pt>
              </c:strCache>
            </c:strRef>
          </c:tx>
          <c:invertIfNegative val="0"/>
          <c:cat>
            <c:numRef>
              <c:f>Sheet1!$G$29:$M$29</c:f>
              <c:numCache>
                <c:formatCode>General</c:formatCode>
                <c:ptCount val="7"/>
                <c:pt idx="0">
                  <c:v>1989</c:v>
                </c:pt>
                <c:pt idx="2">
                  <c:v>2000</c:v>
                </c:pt>
                <c:pt idx="4">
                  <c:v>2009</c:v>
                </c:pt>
                <c:pt idx="6">
                  <c:v>2018</c:v>
                </c:pt>
              </c:numCache>
            </c:numRef>
          </c:cat>
          <c:val>
            <c:numRef>
              <c:f>Sheet1!$G$36:$M$36</c:f>
              <c:numCache>
                <c:formatCode>General</c:formatCode>
                <c:ptCount val="7"/>
                <c:pt idx="0">
                  <c:v>0</c:v>
                </c:pt>
                <c:pt idx="2">
                  <c:v>0</c:v>
                </c:pt>
                <c:pt idx="4">
                  <c:v>68531</c:v>
                </c:pt>
                <c:pt idx="6">
                  <c:v>49880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D0-436B-840F-FADDB1871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20192"/>
        <c:axId val="141365184"/>
      </c:barChart>
      <c:catAx>
        <c:axId val="21332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1365184"/>
        <c:crosses val="autoZero"/>
        <c:auto val="1"/>
        <c:lblAlgn val="ctr"/>
        <c:lblOffset val="100"/>
        <c:noMultiLvlLbl val="0"/>
      </c:catAx>
      <c:valAx>
        <c:axId val="141365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in hectares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320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Natural</a:t>
            </a:r>
            <a:r>
              <a:rPr lang="en-US" baseline="0"/>
              <a:t> forest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Sheet1!$E$3:$H$3</c:f>
              <c:numCache>
                <c:formatCode>General</c:formatCode>
                <c:ptCount val="4"/>
                <c:pt idx="0">
                  <c:v>41666.717762</c:v>
                </c:pt>
                <c:pt idx="1">
                  <c:v>70828.369095999995</c:v>
                </c:pt>
                <c:pt idx="2">
                  <c:v>12855.460101999999</c:v>
                </c:pt>
                <c:pt idx="3">
                  <c:v>21151.601761000002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17-438C-B68B-A63C0E614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00352"/>
        <c:axId val="124565120"/>
      </c:lineChart>
      <c:catAx>
        <c:axId val="14090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4565120"/>
        <c:crosses val="autoZero"/>
        <c:auto val="1"/>
        <c:lblAlgn val="ctr"/>
        <c:lblOffset val="100"/>
        <c:noMultiLvlLbl val="0"/>
      </c:catAx>
      <c:valAx>
        <c:axId val="124565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</a:t>
                </a:r>
                <a:r>
                  <a:rPr lang="en-US" baseline="0"/>
                  <a:t> in hectares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090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Wetlands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Sheet1!$E$4:$H$4</c:f>
              <c:numCache>
                <c:formatCode>General</c:formatCode>
                <c:ptCount val="4"/>
                <c:pt idx="0">
                  <c:v>1201.1997240000001</c:v>
                </c:pt>
                <c:pt idx="1">
                  <c:v>537.61131599999999</c:v>
                </c:pt>
                <c:pt idx="2">
                  <c:v>236.403187</c:v>
                </c:pt>
                <c:pt idx="3">
                  <c:v>369.807886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5D-4211-AAFF-56A60F17A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363200"/>
        <c:axId val="141366336"/>
      </c:lineChart>
      <c:catAx>
        <c:axId val="21336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1366336"/>
        <c:crosses val="autoZero"/>
        <c:auto val="1"/>
        <c:lblAlgn val="ctr"/>
        <c:lblOffset val="100"/>
        <c:noMultiLvlLbl val="0"/>
      </c:catAx>
      <c:valAx>
        <c:axId val="141366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</a:t>
                </a:r>
                <a:r>
                  <a:rPr lang="en-US" baseline="0"/>
                  <a:t> in hectares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336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Settlements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Sheet1!$E$5:$H$5</c:f>
              <c:numCache>
                <c:formatCode>General</c:formatCode>
                <c:ptCount val="4"/>
                <c:pt idx="0">
                  <c:v>63825.039020999997</c:v>
                </c:pt>
                <c:pt idx="1">
                  <c:v>63138.758850999999</c:v>
                </c:pt>
                <c:pt idx="2">
                  <c:v>112412.846429</c:v>
                </c:pt>
                <c:pt idx="3">
                  <c:v>215143.207578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E-4E27-B4FB-966C6563D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00864"/>
        <c:axId val="141368640"/>
      </c:lineChart>
      <c:catAx>
        <c:axId val="140900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1368640"/>
        <c:crosses val="autoZero"/>
        <c:auto val="1"/>
        <c:lblAlgn val="ctr"/>
        <c:lblOffset val="100"/>
        <c:noMultiLvlLbl val="0"/>
      </c:catAx>
      <c:valAx>
        <c:axId val="141368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in hectares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0900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Bareland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166907261592302"/>
          <c:y val="0.15313684747739864"/>
          <c:w val="0.78221981627296588"/>
          <c:h val="0.6892166083406240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Sheet1!$E$7:$H$7</c:f>
              <c:numCache>
                <c:formatCode>General</c:formatCode>
                <c:ptCount val="4"/>
                <c:pt idx="0">
                  <c:v>359884.25787099998</c:v>
                </c:pt>
                <c:pt idx="1">
                  <c:v>540407.15043299994</c:v>
                </c:pt>
                <c:pt idx="2">
                  <c:v>310226.78680499998</c:v>
                </c:pt>
                <c:pt idx="3">
                  <c:v>371362.96320599999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C-4F3E-80DF-F20FDCAB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929728"/>
        <c:axId val="196200128"/>
      </c:lineChart>
      <c:catAx>
        <c:axId val="12192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844553805774276"/>
              <c:y val="0.915717410323709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6200128"/>
        <c:crosses val="autoZero"/>
        <c:auto val="1"/>
        <c:lblAlgn val="ctr"/>
        <c:lblOffset val="100"/>
        <c:noMultiLvlLbl val="0"/>
      </c:catAx>
      <c:valAx>
        <c:axId val="196200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in hecatres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192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Grass</a:t>
            </a:r>
            <a:r>
              <a:rPr lang="en-US" baseline="0"/>
              <a:t>lands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Sheet1!$E$8:$H$8</c:f>
              <c:numCache>
                <c:formatCode>General</c:formatCode>
                <c:ptCount val="4"/>
                <c:pt idx="0">
                  <c:v>310615.251101</c:v>
                </c:pt>
                <c:pt idx="1">
                  <c:v>245216.335991</c:v>
                </c:pt>
                <c:pt idx="2">
                  <c:v>361521.30475100002</c:v>
                </c:pt>
                <c:pt idx="3">
                  <c:v>165620.65155400001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A-4616-9DA4-16E9C0338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78240"/>
        <c:axId val="196201856"/>
      </c:lineChart>
      <c:catAx>
        <c:axId val="20557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6201856"/>
        <c:crosses val="autoZero"/>
        <c:auto val="1"/>
        <c:lblAlgn val="ctr"/>
        <c:lblOffset val="100"/>
        <c:noMultiLvlLbl val="0"/>
      </c:catAx>
      <c:valAx>
        <c:axId val="196201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Arlea in hectares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57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Farmlands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Sheet1!$E$2:$H$2</c:f>
              <c:numCache>
                <c:formatCode>General</c:formatCode>
                <c:ptCount val="4"/>
                <c:pt idx="0">
                  <c:v>1989</c:v>
                </c:pt>
                <c:pt idx="1">
                  <c:v>2000</c:v>
                </c:pt>
                <c:pt idx="2">
                  <c:v>2009</c:v>
                </c:pt>
                <c:pt idx="3">
                  <c:v>2018</c:v>
                </c:pt>
              </c:numCache>
            </c:numRef>
          </c:cat>
          <c:val>
            <c:numRef>
              <c:f>Sheet1!$E$6:$H$6</c:f>
              <c:numCache>
                <c:formatCode>General</c:formatCode>
                <c:ptCount val="4"/>
                <c:pt idx="0">
                  <c:v>179863.67314200001</c:v>
                </c:pt>
                <c:pt idx="1">
                  <c:v>34230.547123999997</c:v>
                </c:pt>
                <c:pt idx="2">
                  <c:v>88579.678222000002</c:v>
                </c:pt>
                <c:pt idx="3">
                  <c:v>130833.29760000001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05-4CD5-A4D3-2CE0B3975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21920"/>
        <c:axId val="196203584"/>
      </c:lineChart>
      <c:catAx>
        <c:axId val="20552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6203584"/>
        <c:crosses val="autoZero"/>
        <c:auto val="1"/>
        <c:lblAlgn val="ctr"/>
        <c:lblOffset val="100"/>
        <c:noMultiLvlLbl val="0"/>
      </c:catAx>
      <c:valAx>
        <c:axId val="1962035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</a:t>
                </a:r>
                <a:r>
                  <a:rPr lang="en-US" baseline="0"/>
                  <a:t> in hectares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52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A5F3A-1F06-4A86-94F8-4947780F68E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BAC6-9C92-4861-814E-268B0BF6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1898F-0307-4C1F-AAC0-D585FB89B73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F3D648-A153-4FEF-8DF2-8D83831F6C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MAPPING LAND COVER AND LAND USE CHANGE IN LAIKIPIA County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BY; MICHAEL SIRYA MWARUAH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 NO: F19/1929/2014</a:t>
            </a:r>
          </a:p>
          <a:p>
            <a:r>
              <a:rPr lang="en-US" sz="1400" dirty="0"/>
              <a:t>SUPERVISOR : MR. JASPER MWENDA</a:t>
            </a:r>
          </a:p>
        </p:txBody>
      </p:sp>
      <p:pic>
        <p:nvPicPr>
          <p:cNvPr id="4" name="Picture 2" descr="C:\Users\HP\Desktop\U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73" y="304800"/>
            <a:ext cx="2057400" cy="22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5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684584"/>
              </p:ext>
            </p:extLst>
          </p:nvPr>
        </p:nvGraphicFramePr>
        <p:xfrm>
          <a:off x="685800" y="990600"/>
          <a:ext cx="8077200" cy="5498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1989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2000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(Ha)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Area%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(Ha)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Area%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(Ha)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Area%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 (Ha)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Area%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Natural Forest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41667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70828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12855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21152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Wetlands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538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0.02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370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Settlements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63825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63139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112413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11.8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215143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22.5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Farms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179864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18.8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34231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88580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9.3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130833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13.7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Bare land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359884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540407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56.6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310227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32.5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371363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38.9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Grasslands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310615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32.5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245216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25.7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361521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37.9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165621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17.4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6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Cloud/No data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68531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7.2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49880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957056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954358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954364</a:t>
                      </a:r>
                      <a:endParaRPr lang="en-US" sz="145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954361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lang="en-US" sz="145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2583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24677"/>
              </p:ext>
            </p:extLst>
          </p:nvPr>
        </p:nvGraphicFramePr>
        <p:xfrm>
          <a:off x="457203" y="1828799"/>
          <a:ext cx="7696198" cy="30480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6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1989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Overall Accuracy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88%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86.17%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91.76%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86.59%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Kappa Coefficient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0.8542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0.8307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0.8424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Accuracy Assessment </a:t>
            </a:r>
          </a:p>
        </p:txBody>
      </p:sp>
    </p:spTree>
    <p:extLst>
      <p:ext uri="{BB962C8B-B14F-4D97-AF65-F5344CB8AC3E}">
        <p14:creationId xmlns:p14="http://schemas.microsoft.com/office/powerpoint/2010/main" val="408784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Graphical presentation of land use/cover change from the 1989 to 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42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Micheal_Laikipia-Samburu\Laikipia\1989\Diff2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39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06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P\Desktop\Micheal_Laikipia-Samburu\Laikipia\2018\Difference89-18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8839200" cy="6172200"/>
          </a:xfrm>
        </p:spPr>
      </p:pic>
    </p:spTree>
    <p:extLst>
      <p:ext uri="{BB962C8B-B14F-4D97-AF65-F5344CB8AC3E}">
        <p14:creationId xmlns:p14="http://schemas.microsoft.com/office/powerpoint/2010/main" val="252403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Land Use/Cover changes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18902"/>
              </p:ext>
            </p:extLst>
          </p:nvPr>
        </p:nvGraphicFramePr>
        <p:xfrm>
          <a:off x="1" y="1066800"/>
          <a:ext cx="399010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23687864"/>
              </p:ext>
            </p:extLst>
          </p:nvPr>
        </p:nvGraphicFramePr>
        <p:xfrm>
          <a:off x="5029200" y="10668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71355350"/>
              </p:ext>
            </p:extLst>
          </p:nvPr>
        </p:nvGraphicFramePr>
        <p:xfrm>
          <a:off x="2362200" y="37338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70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Land Use/Cover changes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92170"/>
              </p:ext>
            </p:extLst>
          </p:nvPr>
        </p:nvGraphicFramePr>
        <p:xfrm>
          <a:off x="4343400" y="11430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4506298"/>
              </p:ext>
            </p:extLst>
          </p:nvPr>
        </p:nvGraphicFramePr>
        <p:xfrm>
          <a:off x="152400" y="914400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57806821"/>
              </p:ext>
            </p:extLst>
          </p:nvPr>
        </p:nvGraphicFramePr>
        <p:xfrm>
          <a:off x="2514600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642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mapping of land cover/land use change was successful . 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The trends, nature, location and magnitude of the Land cover/Use changes in  this project were successfully determined.</a:t>
            </a:r>
          </a:p>
          <a:p>
            <a:pPr marL="10972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53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The same study should be done in various counties to inform land use planning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Continued land cover/land use change mapping should be done to enable resource management for sustainable development.</a:t>
            </a:r>
          </a:p>
          <a:p>
            <a:pPr marL="109728" lvl="0" indent="0">
              <a:buNone/>
            </a:pPr>
            <a:endParaRPr lang="en-US" dirty="0"/>
          </a:p>
          <a:p>
            <a:pPr lvl="0"/>
            <a:r>
              <a:rPr lang="en-US" dirty="0"/>
              <a:t> Conservation measures should be increased to deal with the declining forest cover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286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3527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Recommendations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1578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Land Use/Cover change could be beneficial or detrimental.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 Detrimental impacts are the chief cause of concern as they infringe on human wellbeing.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Laikipia County has been on the spotlight recently for conflict that may be the result of these changes.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374242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 map land cover and land use changes in Laikipia County.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indent="0"/>
            <a:br>
              <a:rPr lang="en-US" dirty="0"/>
            </a:br>
            <a:r>
              <a:rPr lang="en-US" dirty="0"/>
              <a:t>Main Objective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9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Determine trend, nature, location and magnitude of land use and land cover change in Laikipia County.</a:t>
            </a:r>
          </a:p>
          <a:p>
            <a:pPr lvl="0"/>
            <a:endParaRPr lang="en-US" dirty="0"/>
          </a:p>
          <a:p>
            <a:pPr lvl="0"/>
            <a:r>
              <a:rPr lang="en-US"/>
              <a:t>Explain </a:t>
            </a:r>
            <a:r>
              <a:rPr lang="en-US" dirty="0"/>
              <a:t>the land use and land cover changes in Laikipia County.</a:t>
            </a:r>
          </a:p>
          <a:p>
            <a:pPr marL="109728" lvl="0" indent="0">
              <a:buNone/>
            </a:pPr>
            <a:endParaRPr lang="en-US" dirty="0"/>
          </a:p>
          <a:p>
            <a:pPr lvl="0"/>
            <a:r>
              <a:rPr lang="en-US" dirty="0"/>
              <a:t>Review the possible causes of land use land cover changes in Laikipia County.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objectives </a:t>
            </a:r>
          </a:p>
        </p:txBody>
      </p:sp>
    </p:spTree>
    <p:extLst>
      <p:ext uri="{BB962C8B-B14F-4D97-AF65-F5344CB8AC3E}">
        <p14:creationId xmlns:p14="http://schemas.microsoft.com/office/powerpoint/2010/main" val="373989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31E1B-64E1-4F44-AF75-233E35F2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Acquisition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pre-processing and Classification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Overlay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Assessment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marL="109728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Discussions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E5956-81DE-418F-963E-911B7907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Methodology</a:t>
            </a:r>
          </a:p>
        </p:txBody>
      </p:sp>
    </p:spTree>
    <p:extLst>
      <p:ext uri="{BB962C8B-B14F-4D97-AF65-F5344CB8AC3E}">
        <p14:creationId xmlns:p14="http://schemas.microsoft.com/office/powerpoint/2010/main" val="33848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pic>
        <p:nvPicPr>
          <p:cNvPr id="4" name="Content Placeholder 3" descr="C:\Users\HP\Desktop\Micheal_Laikipia-Samburu\Laikipia\Study are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4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Micheal_Laikipia-Samburu\Laikipia\1989\19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10836"/>
            <a:ext cx="8132618" cy="6442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41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Desktop\Micheal_Laikipia-Samburu\Laikipia\2000\2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528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444</Words>
  <Application>Microsoft Office PowerPoint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MAPPING LAND COVER AND LAND USE CHANGE IN LAIKIPIA County</vt:lpstr>
      <vt:lpstr>CONTENTS</vt:lpstr>
      <vt:lpstr>Problem Statement</vt:lpstr>
      <vt:lpstr> Main Objective </vt:lpstr>
      <vt:lpstr>Specific objectives </vt:lpstr>
      <vt:lpstr>Summary of Methodology</vt:lpstr>
      <vt:lpstr>Study Area</vt:lpstr>
      <vt:lpstr>PowerPoint Presentation</vt:lpstr>
      <vt:lpstr>PowerPoint Presentation</vt:lpstr>
      <vt:lpstr>Results</vt:lpstr>
      <vt:lpstr>Accuracy Assessment </vt:lpstr>
      <vt:lpstr>Graphical presentation of land use/cover change from the 1989 to 2018</vt:lpstr>
      <vt:lpstr>PowerPoint Presentation</vt:lpstr>
      <vt:lpstr>PowerPoint Presentation</vt:lpstr>
      <vt:lpstr>Trends in Land Use/Cover changes </vt:lpstr>
      <vt:lpstr>Trends in Land Use/Cover changes </vt:lpstr>
      <vt:lpstr>Conclusions</vt:lpstr>
      <vt:lpstr>Recommendations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LAND COVER AND LAND USE CHANGES IN LAIKIPIA County</dc:title>
  <dc:creator>HP</dc:creator>
  <cp:lastModifiedBy>HP</cp:lastModifiedBy>
  <cp:revision>30</cp:revision>
  <dcterms:created xsi:type="dcterms:W3CDTF">2019-04-01T06:33:06Z</dcterms:created>
  <dcterms:modified xsi:type="dcterms:W3CDTF">2020-12-04T04:24:42Z</dcterms:modified>
</cp:coreProperties>
</file>